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7" r:id="rId4"/>
    <p:sldId id="259" r:id="rId5"/>
    <p:sldId id="258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EBCAC-50DF-CC4B-BD8F-A1E731758C4B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44B09-316D-2542-9B04-3ADA3E0A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9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44B09-316D-2542-9B04-3ADA3E0AB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0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60AAD-89DD-4999-FD41-CE43F71BC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6F889-C685-B1F9-1194-ED4A47CBB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398BE-F43A-C317-EDD2-9A22F2BE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5080D-76C7-B0AA-8E40-52314E052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44B09-316D-2542-9B04-3ADA3E0AB2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19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93364-62B1-FC5C-4717-D4EF88452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C187C-2F2B-319C-67FA-B4345A36C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B3EB4-182F-228B-8AFF-6C9A4162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664DC-FF13-EF4A-9733-004375A5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ADFDF-D3CC-1A92-D33B-5942828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1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277F2-7A50-B946-9653-55975FE6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67E0C-6D77-27A2-CAE8-5FEAE3B86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760BA-BFBF-4F88-00C9-4D5383BB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82ECE-5A2A-6970-9FAC-D3730F05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F10DC-5103-501C-F564-0AD1D001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7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0946D-52A2-D065-54E6-25E495B3A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AACA6-BB3F-0536-A413-8AB7BFF5F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F0228-892D-0B2A-FEFF-AD0AAAB33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51F2F-DDFA-1861-EEBB-38213325F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FABCC-4CE4-E8A3-3E79-7112C515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9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3799-B3D7-A007-491C-C76FA8E5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5E811-69B3-3C6E-13F1-E45BE18A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7F9CC-07B8-A483-2241-5446CA02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99BEB-B5EC-D6E0-E8E2-B420B5E4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5628C-AF6F-464C-994D-D60A3C56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7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7260-3F07-15EB-E470-52AD561E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3A2BC-987F-EFE2-8BF1-F85AF5E5C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76D74-376B-0737-1F0A-39F2C1080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E82E4-8FE1-9990-5979-88DDD1DC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E906-117B-2C25-81BB-03C33F0F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5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1054-947E-42F0-7D5D-E0A63922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20328-0E10-B2A1-4236-B9C7B2816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98398-3806-EB97-73D6-2CC0B6156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5B6F9-B0A7-35D7-6CFB-1B43DB48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C2EEF-9DE6-E358-24DB-C9A0729E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EABFA-2424-B713-7FF9-29D7B6FA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97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4671-D61B-1941-CF47-746161D2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E3E2C-B459-9383-50A6-FDD535F8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7BB1A-0E4E-D8B8-0EBD-C9A4F30C3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FD89E-C198-924E-523C-62E692DF8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4FF2F3-23B4-3475-6AAD-22F2D730A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6E9540-312A-E8BB-DB0F-22B5AB71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6E3EB8-F9D3-04CF-8FCD-75FA9D92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14247-4C1B-D240-ACFC-0488A9A2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4D1F-6DE9-C727-6FA6-D575700E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23FA3-F554-63BE-A0B6-8E16174D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DC3AA-6B8B-786A-229D-BE3C8BA99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4CD1F-B4F0-5AF7-6E2B-F9FC980CA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8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DF499-48CF-9D75-EEE7-5C3B1CA5A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CECD0-2DF2-5AA7-CA95-3C57088D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CD538-CEC6-F7CD-137E-FE3F9EAA7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00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FF52-6397-647D-E26F-5390947A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58CD-49A9-61E9-2A41-5932AF7AD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8F33A-1EC6-97EC-A910-7F3B5E6E6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9348F-CF45-229C-FDE3-9174C054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FA200-BD07-E6A9-900B-3757CBCF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9DD4C-F447-5E78-AD16-5ACEDBF6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4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0569-B334-6623-849C-703CD9B6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221785-E7B3-6525-85B2-608B71DB9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1FA4E-946D-D0BF-3BBA-12A53B545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CB75C-99E1-B5FF-A153-53846DBD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09088-B615-7F81-4EC6-1D70F49D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02E8D-CB02-32B1-DCA0-9D137627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8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0E659F-B45F-8DCF-BF21-D9914753D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58822-D62E-E139-4EFE-9B3FE144B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B95DC-5E0E-187E-949D-D7156EEB0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A904DC-1284-D045-8132-33B363C9466E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8B4D8-83E3-EFC9-5EF7-57C31F2BA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132EA-33CB-88AB-6E17-C3F981B39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69F93D-9668-B74B-B589-462E5FDC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pload.wikimedia.org/wikipedia/commons/d/dc/Home_of_Heroes_Pueblo%2C_Colorado.jpg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commons.wikimedia.org/wiki/Category:Wildfires_in_Colorado#/media/File:Alexander_Mountain_Fire_8-3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ueblo_City_Hall_by_David_Shankbone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-pub.coloradoforestatlas.org/#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se-square_law#/media/File:Inverse_square_law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d/dc/An_Asthma_patient_taking_medication_using_an_inhaler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cdc.gov/mmwr/volumes/72/wr/social-media/mm7234a6_WildfiresNY_IMAGE_25August2023_1200x675-medium.png?_=01899?noicon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mike/data_analysi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378FD4E-C861-E486-A1BC-A028584BE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" r="6181"/>
          <a:stretch/>
        </p:blipFill>
        <p:spPr bwMode="auto">
          <a:xfrm>
            <a:off x="7367753" y="-1"/>
            <a:ext cx="48242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76C9F3-65ED-DA3B-56E4-6B26FD71A236}"/>
              </a:ext>
            </a:extLst>
          </p:cNvPr>
          <p:cNvSpPr txBox="1"/>
          <p:nvPr/>
        </p:nvSpPr>
        <p:spPr>
          <a:xfrm>
            <a:off x="9928367" y="6462912"/>
            <a:ext cx="2263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Source: </a:t>
            </a:r>
            <a:r>
              <a:rPr lang="en-US" sz="1200" b="1" dirty="0">
                <a:solidFill>
                  <a:schemeClr val="bg1"/>
                </a:solidFill>
                <a:hlinkClick r:id="rId4"/>
              </a:rPr>
              <a:t>Wikimedia Commons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C8ADF8-9AAC-CAD8-070C-EBB0A60F9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r="15558"/>
          <a:stretch/>
        </p:blipFill>
        <p:spPr bwMode="auto">
          <a:xfrm>
            <a:off x="0" y="-1"/>
            <a:ext cx="73677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CE1710-DF38-DED2-180B-1D9745976E26}"/>
              </a:ext>
            </a:extLst>
          </p:cNvPr>
          <p:cNvSpPr txBox="1"/>
          <p:nvPr/>
        </p:nvSpPr>
        <p:spPr>
          <a:xfrm>
            <a:off x="159002" y="6462912"/>
            <a:ext cx="2263633" cy="276999"/>
          </a:xfrm>
          <a:prstGeom prst="rect">
            <a:avLst/>
          </a:prstGeom>
          <a:solidFill>
            <a:srgbClr val="E8E8E8">
              <a:alpha val="4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6"/>
              </a:rPr>
              <a:t>Wikimedia Commons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30986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FA7335-B8D1-B930-5A98-5D20927B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19ACDA2-73E3-DECC-4D9E-B0217F0E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1DA64D-F76B-C528-3D12-05D657FA8A4B}"/>
              </a:ext>
            </a:extLst>
          </p:cNvPr>
          <p:cNvSpPr txBox="1"/>
          <p:nvPr/>
        </p:nvSpPr>
        <p:spPr>
          <a:xfrm>
            <a:off x="1524000" y="6581001"/>
            <a:ext cx="2263633" cy="276999"/>
          </a:xfrm>
          <a:prstGeom prst="rect">
            <a:avLst/>
          </a:prstGeom>
          <a:solidFill>
            <a:srgbClr val="E8E8E8">
              <a:alpha val="4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Wikimedia Commons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2805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2BC31-7254-3670-C643-926F9CADE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4EEED-9CBC-711D-13B1-CEF94AC6A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33188"/>
            <a:ext cx="7772400" cy="5744489"/>
          </a:xfrm>
          <a:prstGeom prst="rect">
            <a:avLst/>
          </a:prstGeom>
        </p:spPr>
      </p:pic>
      <p:sp>
        <p:nvSpPr>
          <p:cNvPr id="13" name="Triangle 12">
            <a:extLst>
              <a:ext uri="{FF2B5EF4-FFF2-40B4-BE49-F238E27FC236}">
                <a16:creationId xmlns:a16="http://schemas.microsoft.com/office/drawing/2014/main" id="{4B7E8A28-C856-A244-9229-AEA75441B12C}"/>
              </a:ext>
            </a:extLst>
          </p:cNvPr>
          <p:cNvSpPr/>
          <p:nvPr/>
        </p:nvSpPr>
        <p:spPr>
          <a:xfrm rot="5400000">
            <a:off x="6708775" y="3724275"/>
            <a:ext cx="2616200" cy="2508250"/>
          </a:xfrm>
          <a:prstGeom prst="triangle">
            <a:avLst>
              <a:gd name="adj" fmla="val 27969"/>
            </a:avLst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8F2A3F-1341-C95C-8A00-FE604D24946B}"/>
              </a:ext>
            </a:extLst>
          </p:cNvPr>
          <p:cNvSpPr/>
          <p:nvPr/>
        </p:nvSpPr>
        <p:spPr>
          <a:xfrm>
            <a:off x="9271000" y="4203700"/>
            <a:ext cx="3937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78CADF-F67C-57C3-0247-A0DEAB496C13}"/>
              </a:ext>
            </a:extLst>
          </p:cNvPr>
          <p:cNvSpPr/>
          <p:nvPr/>
        </p:nvSpPr>
        <p:spPr>
          <a:xfrm>
            <a:off x="0" y="0"/>
            <a:ext cx="3949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E9C35-B170-4A5E-0000-3A10E63C0D8A}"/>
              </a:ext>
            </a:extLst>
          </p:cNvPr>
          <p:cNvSpPr txBox="1"/>
          <p:nvPr/>
        </p:nvSpPr>
        <p:spPr>
          <a:xfrm>
            <a:off x="412750" y="1790700"/>
            <a:ext cx="3200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Pueblo, CO</a:t>
            </a:r>
          </a:p>
          <a:p>
            <a:endParaRPr lang="en-US" sz="44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Moderate risk on average, but close enough to hotspots for occasional spikes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82DFA6-E98F-6778-3B5E-7D728F8F581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991600" y="2311400"/>
            <a:ext cx="476250" cy="18923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2E2BF0-5D49-ECC9-225C-8F8E61450C2D}"/>
              </a:ext>
            </a:extLst>
          </p:cNvPr>
          <p:cNvSpPr txBox="1"/>
          <p:nvPr/>
        </p:nvSpPr>
        <p:spPr>
          <a:xfrm>
            <a:off x="9467850" y="3403600"/>
            <a:ext cx="2162643" cy="646331"/>
          </a:xfrm>
          <a:prstGeom prst="rect">
            <a:avLst/>
          </a:prstGeom>
          <a:solidFill>
            <a:schemeClr val="bg1">
              <a:alpha val="47856"/>
            </a:schemeClr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~100mi to Denver,</a:t>
            </a:r>
            <a:br>
              <a:rPr lang="en-US" dirty="0"/>
            </a:br>
            <a:r>
              <a:rPr lang="en-US" dirty="0"/>
              <a:t>~50mi to Colo. </a:t>
            </a:r>
            <a:r>
              <a:rPr lang="en-US" dirty="0" err="1"/>
              <a:t>Spgs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C789B3-F9D3-9272-6C4D-89A87F78590F}"/>
              </a:ext>
            </a:extLst>
          </p:cNvPr>
          <p:cNvSpPr/>
          <p:nvPr/>
        </p:nvSpPr>
        <p:spPr>
          <a:xfrm>
            <a:off x="7400925" y="2311400"/>
            <a:ext cx="3740150" cy="378459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0F154-98D6-918D-69D5-5A51D2A1C5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745" t="56267" r="23636" b="12709"/>
          <a:stretch/>
        </p:blipFill>
        <p:spPr>
          <a:xfrm>
            <a:off x="4189413" y="3187700"/>
            <a:ext cx="3441700" cy="3395478"/>
          </a:xfrm>
          <a:prstGeom prst="ellips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0504AF-2E3A-1C4E-72EB-3C4234B6DE8F}"/>
              </a:ext>
            </a:extLst>
          </p:cNvPr>
          <p:cNvSpPr txBox="1"/>
          <p:nvPr/>
        </p:nvSpPr>
        <p:spPr>
          <a:xfrm>
            <a:off x="8991276" y="6296339"/>
            <a:ext cx="3115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Colorado Wildfire Risk Public Viewer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0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BFE52-A6AF-C71F-7DC2-41FF2A0E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47CB81-8A30-AC16-D46E-62526E41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4" y="105230"/>
            <a:ext cx="10665284" cy="66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6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4E105-2CED-CBBA-A576-46AC90A2D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verse-square law - Wikipedia">
            <a:extLst>
              <a:ext uri="{FF2B5EF4-FFF2-40B4-BE49-F238E27FC236}">
                <a16:creationId xmlns:a16="http://schemas.microsoft.com/office/drawing/2014/main" id="{30C94A8A-05F4-541D-16AC-5BD0F16A0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54C898-C955-14ED-D47E-C21680B6CAAE}"/>
              </a:ext>
            </a:extLst>
          </p:cNvPr>
          <p:cNvSpPr txBox="1"/>
          <p:nvPr/>
        </p:nvSpPr>
        <p:spPr>
          <a:xfrm>
            <a:off x="236159" y="6432974"/>
            <a:ext cx="2165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Wikimedia Commons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50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044D2-F296-37C4-6DBE-83D8E4E8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CE6676-B831-627C-7F46-4970763B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3" y="523220"/>
            <a:ext cx="11059297" cy="6217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B20CB-2F06-B019-CBD2-A232302B7817}"/>
              </a:ext>
            </a:extLst>
          </p:cNvPr>
          <p:cNvSpPr txBox="1"/>
          <p:nvPr/>
        </p:nvSpPr>
        <p:spPr>
          <a:xfrm>
            <a:off x="444843" y="116891"/>
            <a:ext cx="11512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Smoke intensity estimate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is less volatile than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acres burned</a:t>
            </a:r>
            <a:r>
              <a:rPr lang="en-US" sz="2800" b="1" dirty="0"/>
              <a:t> </a:t>
            </a:r>
            <a:r>
              <a:rPr lang="en-US" sz="2800" dirty="0"/>
              <a:t>within 100mi</a:t>
            </a:r>
          </a:p>
        </p:txBody>
      </p:sp>
    </p:spTree>
    <p:extLst>
      <p:ext uri="{BB962C8B-B14F-4D97-AF65-F5344CB8AC3E}">
        <p14:creationId xmlns:p14="http://schemas.microsoft.com/office/powerpoint/2010/main" val="337629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AA8C9-BC69-E228-8178-A4A7640B4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7616697-CFB8-BEDE-1068-C80650A84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0"/>
            <a:ext cx="10714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740790-5F2D-5041-761B-3A6BC7B26F65}"/>
              </a:ext>
            </a:extLst>
          </p:cNvPr>
          <p:cNvSpPr txBox="1"/>
          <p:nvPr/>
        </p:nvSpPr>
        <p:spPr>
          <a:xfrm>
            <a:off x="838623" y="6487625"/>
            <a:ext cx="2263633" cy="276999"/>
          </a:xfrm>
          <a:prstGeom prst="rect">
            <a:avLst/>
          </a:prstGeom>
          <a:solidFill>
            <a:srgbClr val="E8E8E8">
              <a:alpha val="4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Wikimedia Commons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4169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3E65-A45C-8E66-F5F7-923D87BD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5F42B-BF4A-7D4C-BA6A-ECB0E4AA7C92}"/>
              </a:ext>
            </a:extLst>
          </p:cNvPr>
          <p:cNvSpPr txBox="1"/>
          <p:nvPr/>
        </p:nvSpPr>
        <p:spPr>
          <a:xfrm>
            <a:off x="838623" y="6487625"/>
            <a:ext cx="2699265" cy="276999"/>
          </a:xfrm>
          <a:prstGeom prst="rect">
            <a:avLst/>
          </a:prstGeom>
          <a:solidFill>
            <a:srgbClr val="E8E8E8">
              <a:alpha val="4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2"/>
              </a:rPr>
              <a:t>Centers for Disease Control</a:t>
            </a:r>
            <a:endParaRPr lang="en-US" sz="12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7CB11A-A8D7-571D-407D-6E106731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7" y="462350"/>
            <a:ext cx="9801766" cy="55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8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7759BE-D90B-FB08-1126-86AD1CD26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D8BFB-B708-E18A-B5E5-5F2E2546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4" y="188730"/>
            <a:ext cx="10634731" cy="64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1F609B-0AD7-A2DF-B99B-B76D360E4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CC8F4-E4AE-4908-BFD0-68E21C66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07" y="425873"/>
            <a:ext cx="9333186" cy="6006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D39AE-9FB2-DADD-DE69-A6B0B7D59036}"/>
              </a:ext>
            </a:extLst>
          </p:cNvPr>
          <p:cNvSpPr txBox="1"/>
          <p:nvPr/>
        </p:nvSpPr>
        <p:spPr>
          <a:xfrm>
            <a:off x="409903" y="6368861"/>
            <a:ext cx="1137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212529"/>
                </a:solidFill>
                <a:effectLst/>
                <a:latin typeface="+mj-lt"/>
              </a:rPr>
              <a:t>Source: Nguyen, M. (2020). </a:t>
            </a:r>
            <a:r>
              <a:rPr lang="en-US" b="0" i="1" u="none" strike="noStrike" dirty="0">
                <a:solidFill>
                  <a:srgbClr val="212529"/>
                </a:solidFill>
                <a:effectLst/>
                <a:latin typeface="+mj-lt"/>
              </a:rPr>
              <a:t>A Guide on Data Analysis</a:t>
            </a:r>
            <a:r>
              <a:rPr lang="en-US" b="0" i="0" u="none" strike="noStrike" dirty="0">
                <a:solidFill>
                  <a:srgbClr val="212529"/>
                </a:solidFill>
                <a:effectLst/>
                <a:latin typeface="+mj-lt"/>
              </a:rPr>
              <a:t>. </a:t>
            </a:r>
            <a:r>
              <a:rPr lang="en-US" b="0" i="0" u="none" strike="noStrike" dirty="0" err="1">
                <a:solidFill>
                  <a:srgbClr val="212529"/>
                </a:solidFill>
                <a:effectLst/>
                <a:latin typeface="+mj-lt"/>
              </a:rPr>
              <a:t>Bookdown</a:t>
            </a:r>
            <a:r>
              <a:rPr lang="en-US" b="0" i="0" u="none" strike="noStrike" dirty="0">
                <a:solidFill>
                  <a:srgbClr val="212529"/>
                </a:solidFill>
                <a:effectLst/>
                <a:latin typeface="+mj-lt"/>
              </a:rPr>
              <a:t>. </a:t>
            </a:r>
            <a:r>
              <a:rPr lang="en-US" b="1" i="0" u="none" strike="noStrike" dirty="0">
                <a:solidFill>
                  <a:srgbClr val="0068D9"/>
                </a:solidFill>
                <a:effectLst/>
                <a:latin typeface="+mj-lt"/>
                <a:hlinkClick r:id="rId3"/>
              </a:rPr>
              <a:t>https://bookdown.org/mike/data_analysis/</a:t>
            </a:r>
            <a:endParaRPr lang="en-US" b="0" i="0" u="none" strike="noStrike" dirty="0">
              <a:solidFill>
                <a:srgbClr val="212529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1601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103</Words>
  <Application>Microsoft Macintosh PowerPoint</Application>
  <PresentationFormat>Widescreen</PresentationFormat>
  <Paragraphs>15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Vogler</dc:creator>
  <cp:lastModifiedBy>Daniel Vogler</cp:lastModifiedBy>
  <cp:revision>5</cp:revision>
  <dcterms:created xsi:type="dcterms:W3CDTF">2024-11-26T05:50:08Z</dcterms:created>
  <dcterms:modified xsi:type="dcterms:W3CDTF">2024-11-27T07:25:25Z</dcterms:modified>
</cp:coreProperties>
</file>